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74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DB60A6-305F-4E4E-A493-1FEA4E46D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9" r="7256" b="716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E9EA6-8640-2E40-8BFC-78F1F8A3C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26" y="3236470"/>
            <a:ext cx="6829044" cy="1252601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E"/>
                </a:solidFill>
              </a:rPr>
              <a:t>Wines &amp; Spirits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3ABE2-A9E1-344E-B3DE-C252C7451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525" y="4669144"/>
            <a:ext cx="6829043" cy="716529"/>
          </a:xfrm>
        </p:spPr>
        <p:txBody>
          <a:bodyPr>
            <a:normAutofit/>
          </a:bodyPr>
          <a:lstStyle/>
          <a:p>
            <a:pPr algn="r"/>
            <a:r>
              <a:rPr lang="en-US" sz="1600">
                <a:solidFill>
                  <a:srgbClr val="FFFFFE"/>
                </a:solidFill>
              </a:rPr>
              <a:t>Enjoy responsively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>
            <a:solidFill>
              <a:srgbClr val="A77D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81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helf in a store&#10;&#10;Description automatically generated">
            <a:extLst>
              <a:ext uri="{FF2B5EF4-FFF2-40B4-BE49-F238E27FC236}">
                <a16:creationId xmlns:a16="http://schemas.microsoft.com/office/drawing/2014/main" id="{EB8980A1-65E8-784A-8640-1F2C07719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7" name="Rectangle 104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64F89-FFCD-E74F-A814-514D193B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6 spirits in the world</a:t>
            </a:r>
          </a:p>
        </p:txBody>
      </p:sp>
      <p:cxnSp>
        <p:nvCxnSpPr>
          <p:cNvPr id="118" name="Straight Connector 106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E8EB7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E42B-197B-0047-B78F-B0F0A3154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E8EB7D"/>
              </a:buClr>
            </a:pPr>
            <a:r>
              <a:rPr lang="en-US" dirty="0">
                <a:solidFill>
                  <a:srgbClr val="FFFFFE"/>
                </a:solidFill>
              </a:rPr>
              <a:t>Brandy</a:t>
            </a:r>
            <a:r>
              <a:rPr lang="zh-CN" altLang="en-US" dirty="0">
                <a:solidFill>
                  <a:srgbClr val="FFFFFE"/>
                </a:solidFill>
              </a:rPr>
              <a:t> 白兰地</a:t>
            </a:r>
            <a:r>
              <a:rPr lang="en-AU" altLang="zh-CN" dirty="0">
                <a:solidFill>
                  <a:srgbClr val="FFFFFE"/>
                </a:solidFill>
              </a:rPr>
              <a:t>	</a:t>
            </a:r>
            <a:endParaRPr lang="en-US" dirty="0">
              <a:solidFill>
                <a:srgbClr val="FFFFFE"/>
              </a:solidFill>
            </a:endParaRPr>
          </a:p>
          <a:p>
            <a:pPr>
              <a:buClr>
                <a:srgbClr val="E8EB7D"/>
              </a:buClr>
            </a:pPr>
            <a:r>
              <a:rPr lang="en-US" dirty="0">
                <a:solidFill>
                  <a:srgbClr val="FFFFFE"/>
                </a:solidFill>
              </a:rPr>
              <a:t>Gin</a:t>
            </a:r>
            <a:r>
              <a:rPr lang="zh-CN" altLang="en-US" dirty="0">
                <a:solidFill>
                  <a:srgbClr val="FFFFFE"/>
                </a:solidFill>
              </a:rPr>
              <a:t> 金酒</a:t>
            </a:r>
            <a:endParaRPr lang="en-US" dirty="0">
              <a:solidFill>
                <a:srgbClr val="FFFFFE"/>
              </a:solidFill>
            </a:endParaRPr>
          </a:p>
          <a:p>
            <a:pPr>
              <a:buClr>
                <a:srgbClr val="E8EB7D"/>
              </a:buClr>
            </a:pPr>
            <a:r>
              <a:rPr lang="en-US" dirty="0">
                <a:solidFill>
                  <a:srgbClr val="FFFFFE"/>
                </a:solidFill>
              </a:rPr>
              <a:t>Rum</a:t>
            </a:r>
            <a:r>
              <a:rPr lang="zh-CN" altLang="en-US" dirty="0">
                <a:solidFill>
                  <a:srgbClr val="FFFFFE"/>
                </a:solidFill>
              </a:rPr>
              <a:t> 朗姆酒</a:t>
            </a:r>
            <a:endParaRPr lang="en-US" dirty="0">
              <a:solidFill>
                <a:srgbClr val="FFFFFE"/>
              </a:solidFill>
            </a:endParaRPr>
          </a:p>
          <a:p>
            <a:pPr>
              <a:buClr>
                <a:srgbClr val="E8EB7D"/>
              </a:buClr>
            </a:pPr>
            <a:r>
              <a:rPr lang="en-US" dirty="0">
                <a:solidFill>
                  <a:srgbClr val="FFFFFE"/>
                </a:solidFill>
              </a:rPr>
              <a:t>Tequila</a:t>
            </a:r>
            <a:r>
              <a:rPr lang="zh-CN" altLang="en-US" dirty="0">
                <a:solidFill>
                  <a:srgbClr val="FFFFFE"/>
                </a:solidFill>
              </a:rPr>
              <a:t> 龙舌兰</a:t>
            </a:r>
            <a:endParaRPr lang="en-US" dirty="0">
              <a:solidFill>
                <a:srgbClr val="FFFFFE"/>
              </a:solidFill>
            </a:endParaRPr>
          </a:p>
          <a:p>
            <a:pPr>
              <a:buClr>
                <a:srgbClr val="E8EB7D"/>
              </a:buClr>
            </a:pPr>
            <a:r>
              <a:rPr lang="en-US" dirty="0">
                <a:solidFill>
                  <a:srgbClr val="FFFFFE"/>
                </a:solidFill>
              </a:rPr>
              <a:t>Vodka</a:t>
            </a:r>
            <a:r>
              <a:rPr lang="zh-CN" altLang="en-US" dirty="0">
                <a:solidFill>
                  <a:srgbClr val="FFFFFE"/>
                </a:solidFill>
              </a:rPr>
              <a:t> 伏特加</a:t>
            </a:r>
            <a:endParaRPr lang="en-US" dirty="0">
              <a:solidFill>
                <a:srgbClr val="FFFFFE"/>
              </a:solidFill>
            </a:endParaRPr>
          </a:p>
          <a:p>
            <a:pPr>
              <a:buClr>
                <a:srgbClr val="E8EB7D"/>
              </a:buClr>
            </a:pPr>
            <a:r>
              <a:rPr lang="en-US" dirty="0">
                <a:solidFill>
                  <a:srgbClr val="FFFFFE"/>
                </a:solidFill>
              </a:rPr>
              <a:t>Whisky</a:t>
            </a:r>
            <a:r>
              <a:rPr lang="zh-CN" altLang="en-US" dirty="0">
                <a:solidFill>
                  <a:srgbClr val="FFFFFE"/>
                </a:solidFill>
              </a:rPr>
              <a:t> 威士忌</a:t>
            </a:r>
            <a:endParaRPr lang="en-US" dirty="0">
              <a:solidFill>
                <a:srgbClr val="FFFFFE"/>
              </a:solidFill>
            </a:endParaRPr>
          </a:p>
          <a:p>
            <a:pPr>
              <a:buClr>
                <a:srgbClr val="E8EB7D"/>
              </a:buClr>
            </a:pPr>
            <a:endParaRPr lang="en-US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9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815C3-6B57-4F42-8328-03B5A0587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1" t="9091" r="2528" b="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C5B38-C97D-1942-9E89-5692023D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Brandy</a:t>
            </a:r>
            <a:r>
              <a:rPr lang="zh-CN" altLang="en-US" dirty="0">
                <a:solidFill>
                  <a:srgbClr val="FFFFFE"/>
                </a:solidFill>
              </a:rPr>
              <a:t> 白兰地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875F2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AB931-DFE9-8B40-A664-64BA5D6ED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875F2A"/>
              </a:buClr>
            </a:pPr>
            <a:r>
              <a:rPr lang="en-US" sz="1900" dirty="0">
                <a:solidFill>
                  <a:srgbClr val="FFFFFE"/>
                </a:solidFill>
              </a:rPr>
              <a:t>Color:  Varies, light amber to rich ruby-brown</a:t>
            </a:r>
          </a:p>
          <a:p>
            <a:pPr>
              <a:buClr>
                <a:srgbClr val="875F2A"/>
              </a:buClr>
            </a:pPr>
            <a:r>
              <a:rPr lang="en-US" sz="1900" dirty="0">
                <a:solidFill>
                  <a:srgbClr val="FFFFFE"/>
                </a:solidFill>
              </a:rPr>
              <a:t>Region:  Armagnac</a:t>
            </a:r>
            <a:r>
              <a:rPr lang="zh-CN" altLang="en-US" sz="1900" dirty="0">
                <a:solidFill>
                  <a:srgbClr val="FFFFFE"/>
                </a:solidFill>
              </a:rPr>
              <a:t>（雅文邑）</a:t>
            </a:r>
            <a:r>
              <a:rPr lang="en-US" sz="1900" dirty="0">
                <a:solidFill>
                  <a:srgbClr val="FFFFFE"/>
                </a:solidFill>
              </a:rPr>
              <a:t>and Cognac</a:t>
            </a:r>
            <a:r>
              <a:rPr lang="zh-CN" altLang="en-US" sz="1900" dirty="0">
                <a:solidFill>
                  <a:srgbClr val="FFFFFE"/>
                </a:solidFill>
              </a:rPr>
              <a:t>（干邑）</a:t>
            </a:r>
            <a:r>
              <a:rPr lang="en-US" sz="1900" dirty="0">
                <a:solidFill>
                  <a:srgbClr val="FFFFFE"/>
                </a:solidFill>
              </a:rPr>
              <a:t>regions of France, but brandy can be technically made anywhere</a:t>
            </a:r>
          </a:p>
          <a:p>
            <a:pPr>
              <a:buClr>
                <a:srgbClr val="875F2A"/>
              </a:buClr>
            </a:pPr>
            <a:r>
              <a:rPr lang="en-US" sz="1900" dirty="0">
                <a:solidFill>
                  <a:srgbClr val="FFFFFE"/>
                </a:solidFill>
              </a:rPr>
              <a:t>ABV:  40% ABV (for Cognac), higher for Armagnac</a:t>
            </a:r>
          </a:p>
          <a:p>
            <a:pPr>
              <a:buClr>
                <a:srgbClr val="875F2A"/>
              </a:buClr>
            </a:pPr>
            <a:r>
              <a:rPr lang="en-US" sz="1900" dirty="0">
                <a:solidFill>
                  <a:srgbClr val="FFFFFE"/>
                </a:solidFill>
              </a:rPr>
              <a:t>Aged:  Varies</a:t>
            </a:r>
          </a:p>
          <a:p>
            <a:pPr>
              <a:buClr>
                <a:srgbClr val="875F2A"/>
              </a:buClr>
            </a:pPr>
            <a:r>
              <a:rPr lang="en-US" sz="1900" dirty="0">
                <a:solidFill>
                  <a:srgbClr val="FFFFFE"/>
                </a:solidFill>
              </a:rPr>
              <a:t>Made from:  </a:t>
            </a:r>
            <a:r>
              <a:rPr lang="en-AU" sz="1900" dirty="0">
                <a:solidFill>
                  <a:srgbClr val="FFFFFE"/>
                </a:solidFill>
              </a:rPr>
              <a:t>White wine grapes, </a:t>
            </a:r>
            <a:r>
              <a:rPr lang="en-AU" sz="1900" dirty="0" err="1">
                <a:solidFill>
                  <a:srgbClr val="FFFFFE"/>
                </a:solidFill>
              </a:rPr>
              <a:t>Ugni</a:t>
            </a:r>
            <a:r>
              <a:rPr lang="en-AU" sz="1900" dirty="0">
                <a:solidFill>
                  <a:srgbClr val="FFFFFE"/>
                </a:solidFill>
              </a:rPr>
              <a:t> Blanc (Cognac), </a:t>
            </a:r>
            <a:r>
              <a:rPr lang="en-AU" sz="1900" dirty="0" err="1">
                <a:solidFill>
                  <a:srgbClr val="FFFFFE"/>
                </a:solidFill>
              </a:rPr>
              <a:t>Colombard</a:t>
            </a:r>
            <a:r>
              <a:rPr lang="en-AU" sz="1900" dirty="0">
                <a:solidFill>
                  <a:srgbClr val="FFFFFE"/>
                </a:solidFill>
              </a:rPr>
              <a:t>, </a:t>
            </a:r>
            <a:r>
              <a:rPr lang="en-AU" sz="1900" dirty="0" err="1">
                <a:solidFill>
                  <a:srgbClr val="FFFFFE"/>
                </a:solidFill>
              </a:rPr>
              <a:t>Baco</a:t>
            </a:r>
            <a:r>
              <a:rPr lang="en-AU" sz="1900" dirty="0">
                <a:solidFill>
                  <a:srgbClr val="FFFFFE"/>
                </a:solidFill>
              </a:rPr>
              <a:t> Blanc, and </a:t>
            </a:r>
            <a:r>
              <a:rPr lang="en-AU" sz="1900" dirty="0" err="1">
                <a:solidFill>
                  <a:srgbClr val="FFFFFE"/>
                </a:solidFill>
              </a:rPr>
              <a:t>Folle</a:t>
            </a:r>
            <a:r>
              <a:rPr lang="en-AU" sz="1900" dirty="0">
                <a:solidFill>
                  <a:srgbClr val="FFFFFE"/>
                </a:solidFill>
              </a:rPr>
              <a:t> Blanche (Armagnac)</a:t>
            </a:r>
          </a:p>
          <a:p>
            <a:pPr>
              <a:buClr>
                <a:srgbClr val="875F2A"/>
              </a:buClr>
            </a:pPr>
            <a:r>
              <a:rPr lang="en-AU" sz="1900" dirty="0">
                <a:solidFill>
                  <a:srgbClr val="FFFFFE"/>
                </a:solidFill>
              </a:rPr>
              <a:t>Commercial Examples: Courvoisier, Remy Martin, Hennessey, Gilles Brisson, Clos Martin, </a:t>
            </a:r>
            <a:r>
              <a:rPr lang="en-AU" sz="1900" dirty="0" err="1">
                <a:solidFill>
                  <a:srgbClr val="FFFFFE"/>
                </a:solidFill>
              </a:rPr>
              <a:t>Darroze</a:t>
            </a:r>
            <a:r>
              <a:rPr lang="en-AU" sz="1900" dirty="0">
                <a:solidFill>
                  <a:srgbClr val="FFFFFE"/>
                </a:solidFill>
              </a:rPr>
              <a:t>, </a:t>
            </a:r>
            <a:r>
              <a:rPr lang="en-AU" sz="1900" dirty="0" err="1">
                <a:solidFill>
                  <a:srgbClr val="FFFFFE"/>
                </a:solidFill>
              </a:rPr>
              <a:t>Sempe</a:t>
            </a:r>
            <a:r>
              <a:rPr lang="en-AU" sz="1900" dirty="0">
                <a:solidFill>
                  <a:srgbClr val="FFFFFE"/>
                </a:solidFill>
              </a:rPr>
              <a:t>, </a:t>
            </a:r>
            <a:r>
              <a:rPr lang="en-AU" sz="1900" dirty="0" err="1">
                <a:solidFill>
                  <a:srgbClr val="FFFFFE"/>
                </a:solidFill>
              </a:rPr>
              <a:t>Janneau</a:t>
            </a:r>
            <a:r>
              <a:rPr lang="en-AU" sz="1900" dirty="0">
                <a:solidFill>
                  <a:srgbClr val="FFFFFE"/>
                </a:solidFill>
              </a:rPr>
              <a:t>, </a:t>
            </a:r>
            <a:r>
              <a:rPr lang="en-AU" sz="1900" dirty="0" err="1">
                <a:solidFill>
                  <a:srgbClr val="FFFFFE"/>
                </a:solidFill>
              </a:rPr>
              <a:t>Larressingle</a:t>
            </a:r>
            <a:endParaRPr lang="en-AU" sz="1900" dirty="0">
              <a:solidFill>
                <a:srgbClr val="FFFFFE"/>
              </a:solidFill>
            </a:endParaRPr>
          </a:p>
          <a:p>
            <a:pPr>
              <a:buClr>
                <a:srgbClr val="875F2A"/>
              </a:buClr>
            </a:pPr>
            <a:endParaRPr lang="en-US" sz="1900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402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0EF6FF-7AE7-E143-8F77-891112E6E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2" r="-1" b="11546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C12E1-F335-0744-B64B-7E00F948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Did you know?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A1794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467ED-F6B9-9145-87B8-5823F924E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Clr>
                <a:srgbClr val="A17948"/>
              </a:buClr>
              <a:buNone/>
            </a:pPr>
            <a:r>
              <a:rPr lang="zh-CN" altLang="en-US" sz="1400">
                <a:solidFill>
                  <a:srgbClr val="FFFFFE"/>
                </a:solidFill>
              </a:rPr>
              <a:t>制作酒桶的橡树，树龄都在</a:t>
            </a:r>
            <a:r>
              <a:rPr lang="en-US" altLang="zh-CN" sz="1400">
                <a:solidFill>
                  <a:srgbClr val="FFFFFE"/>
                </a:solidFill>
              </a:rPr>
              <a:t>100</a:t>
            </a:r>
            <a:r>
              <a:rPr lang="zh-CN" altLang="en-US" sz="1400">
                <a:solidFill>
                  <a:srgbClr val="FFFFFE"/>
                </a:solidFill>
              </a:rPr>
              <a:t>年以上，一颗树只能制作三只用于干邑陈酿的木桶。橡树在冬季砍伐，此时树液都在休眠，树干</a:t>
            </a:r>
            <a:r>
              <a:rPr lang="zh-CN" altLang="en-AU" sz="1400">
                <a:solidFill>
                  <a:srgbClr val="FFFFFE"/>
                </a:solidFill>
              </a:rPr>
              <a:t>砍成</a:t>
            </a:r>
            <a:r>
              <a:rPr lang="zh-CN" altLang="en-US" sz="1400">
                <a:solidFill>
                  <a:srgbClr val="FFFFFE"/>
                </a:solidFill>
              </a:rPr>
              <a:t>木板不锯断，木板暴露在空气中不少于</a:t>
            </a:r>
            <a:r>
              <a:rPr lang="en-US" altLang="zh-CN" sz="1400">
                <a:solidFill>
                  <a:srgbClr val="FFFFFE"/>
                </a:solidFill>
              </a:rPr>
              <a:t>3</a:t>
            </a:r>
            <a:r>
              <a:rPr lang="zh-CN" altLang="en-US" sz="1400">
                <a:solidFill>
                  <a:srgbClr val="FFFFFE"/>
                </a:solidFill>
              </a:rPr>
              <a:t>年使其枯干，橡木桶在夏朗德的作坊中手工打造。</a:t>
            </a:r>
            <a:endParaRPr lang="en-AU" altLang="zh-CN" sz="1400">
              <a:solidFill>
                <a:srgbClr val="FFFFFE"/>
              </a:solidFill>
            </a:endParaRPr>
          </a:p>
          <a:p>
            <a:pPr marL="0" indent="0">
              <a:lnSpc>
                <a:spcPct val="110000"/>
              </a:lnSpc>
              <a:buClr>
                <a:srgbClr val="A17948"/>
              </a:buClr>
              <a:buNone/>
            </a:pPr>
            <a:endParaRPr lang="en-US" sz="1400">
              <a:solidFill>
                <a:srgbClr val="FFFFFE"/>
              </a:solidFill>
            </a:endParaRPr>
          </a:p>
          <a:p>
            <a:pPr marL="0" indent="0">
              <a:lnSpc>
                <a:spcPct val="110000"/>
              </a:lnSpc>
              <a:buClr>
                <a:srgbClr val="A17948"/>
              </a:buClr>
              <a:buNone/>
            </a:pPr>
            <a:r>
              <a:rPr lang="en-US" sz="1400">
                <a:solidFill>
                  <a:srgbClr val="FFFFFE"/>
                </a:solidFill>
              </a:rPr>
              <a:t>VS</a:t>
            </a:r>
            <a:r>
              <a:rPr lang="zh-CN" altLang="en-US" sz="1400">
                <a:solidFill>
                  <a:srgbClr val="FFFFFE"/>
                </a:solidFill>
              </a:rPr>
              <a:t> </a:t>
            </a:r>
            <a:r>
              <a:rPr lang="en-US" altLang="zh-CN" sz="1400">
                <a:solidFill>
                  <a:srgbClr val="FFFFFE"/>
                </a:solidFill>
              </a:rPr>
              <a:t>/</a:t>
            </a:r>
            <a:r>
              <a:rPr lang="zh-CN" altLang="en-US" sz="1400">
                <a:solidFill>
                  <a:srgbClr val="FFFFFE"/>
                </a:solidFill>
              </a:rPr>
              <a:t> </a:t>
            </a:r>
            <a:r>
              <a:rPr lang="en-US" altLang="zh-CN" sz="1400">
                <a:solidFill>
                  <a:srgbClr val="FFFFFE"/>
                </a:solidFill>
              </a:rPr>
              <a:t>Very Special: </a:t>
            </a:r>
            <a:r>
              <a:rPr lang="zh-CN" altLang="en-US" sz="1400">
                <a:solidFill>
                  <a:srgbClr val="FFFFFE"/>
                </a:solidFill>
              </a:rPr>
              <a:t>酒龄不少于两年半</a:t>
            </a:r>
            <a:endParaRPr lang="en-AU" altLang="zh-CN" sz="1400">
              <a:solidFill>
                <a:srgbClr val="FFFFFE"/>
              </a:solidFill>
            </a:endParaRPr>
          </a:p>
          <a:p>
            <a:pPr marL="0" indent="0">
              <a:lnSpc>
                <a:spcPct val="110000"/>
              </a:lnSpc>
              <a:buClr>
                <a:srgbClr val="A17948"/>
              </a:buClr>
              <a:buNone/>
            </a:pPr>
            <a:r>
              <a:rPr lang="en-US" sz="1400">
                <a:solidFill>
                  <a:srgbClr val="FFFFFE"/>
                </a:solidFill>
              </a:rPr>
              <a:t>VSOP / Very Superior Old Pale: </a:t>
            </a:r>
            <a:r>
              <a:rPr lang="zh-CN" altLang="en-US" sz="1400">
                <a:solidFill>
                  <a:srgbClr val="FFFFFE"/>
                </a:solidFill>
              </a:rPr>
              <a:t>酒龄不少于</a:t>
            </a:r>
            <a:r>
              <a:rPr lang="en-US" altLang="zh-CN" sz="1400">
                <a:solidFill>
                  <a:srgbClr val="FFFFFE"/>
                </a:solidFill>
              </a:rPr>
              <a:t>4</a:t>
            </a:r>
            <a:r>
              <a:rPr lang="zh-CN" altLang="en-US" sz="1400">
                <a:solidFill>
                  <a:srgbClr val="FFFFFE"/>
                </a:solidFill>
              </a:rPr>
              <a:t>年半</a:t>
            </a:r>
            <a:endParaRPr lang="en-AU" altLang="zh-CN" sz="1400">
              <a:solidFill>
                <a:srgbClr val="FFFFFE"/>
              </a:solidFill>
            </a:endParaRPr>
          </a:p>
          <a:p>
            <a:pPr marL="0" indent="0">
              <a:lnSpc>
                <a:spcPct val="110000"/>
              </a:lnSpc>
              <a:buClr>
                <a:srgbClr val="A17948"/>
              </a:buClr>
              <a:buNone/>
            </a:pPr>
            <a:r>
              <a:rPr lang="en-US" sz="1400">
                <a:solidFill>
                  <a:srgbClr val="FFFFFE"/>
                </a:solidFill>
              </a:rPr>
              <a:t>VVSOP / Grande Reserve: </a:t>
            </a:r>
            <a:r>
              <a:rPr lang="zh-CN" altLang="en-US" sz="1400">
                <a:solidFill>
                  <a:srgbClr val="FFFFFE"/>
                </a:solidFill>
              </a:rPr>
              <a:t>年份不少于</a:t>
            </a:r>
            <a:r>
              <a:rPr lang="en-US" altLang="zh-CN" sz="1400">
                <a:solidFill>
                  <a:srgbClr val="FFFFFE"/>
                </a:solidFill>
              </a:rPr>
              <a:t>5</a:t>
            </a:r>
            <a:r>
              <a:rPr lang="zh-CN" altLang="en-US" sz="1400">
                <a:solidFill>
                  <a:srgbClr val="FFFFFE"/>
                </a:solidFill>
              </a:rPr>
              <a:t>年半</a:t>
            </a:r>
            <a:endParaRPr lang="en-AU" altLang="zh-CN" sz="1400">
              <a:solidFill>
                <a:srgbClr val="FFFFFE"/>
              </a:solidFill>
            </a:endParaRPr>
          </a:p>
          <a:p>
            <a:pPr marL="0" indent="0">
              <a:lnSpc>
                <a:spcPct val="110000"/>
              </a:lnSpc>
              <a:buClr>
                <a:srgbClr val="A17948"/>
              </a:buClr>
              <a:buNone/>
            </a:pPr>
            <a:r>
              <a:rPr lang="en-US" sz="1400">
                <a:solidFill>
                  <a:srgbClr val="FFFFFE"/>
                </a:solidFill>
              </a:rPr>
              <a:t>XO / Extra Old / Napoleon: </a:t>
            </a:r>
            <a:r>
              <a:rPr lang="zh-CN" altLang="en-US" sz="1400">
                <a:solidFill>
                  <a:srgbClr val="FFFFFE"/>
                </a:solidFill>
              </a:rPr>
              <a:t>年份不少于</a:t>
            </a:r>
            <a:r>
              <a:rPr lang="en-US" altLang="zh-CN" sz="1400">
                <a:solidFill>
                  <a:srgbClr val="FFFFFE"/>
                </a:solidFill>
              </a:rPr>
              <a:t>6</a:t>
            </a:r>
            <a:r>
              <a:rPr lang="zh-CN" altLang="en-US" sz="1400">
                <a:solidFill>
                  <a:srgbClr val="FFFFFE"/>
                </a:solidFill>
              </a:rPr>
              <a:t>年半</a:t>
            </a:r>
            <a:endParaRPr lang="en-AU" altLang="zh-CN" sz="1400">
              <a:solidFill>
                <a:srgbClr val="FFFFFE"/>
              </a:solidFill>
            </a:endParaRPr>
          </a:p>
          <a:p>
            <a:pPr marL="0" indent="0">
              <a:lnSpc>
                <a:spcPct val="110000"/>
              </a:lnSpc>
              <a:buClr>
                <a:srgbClr val="A17948"/>
              </a:buClr>
              <a:buNone/>
            </a:pPr>
            <a:endParaRPr lang="en-AU" sz="1400">
              <a:solidFill>
                <a:srgbClr val="FFFFFE"/>
              </a:solidFill>
            </a:endParaRPr>
          </a:p>
          <a:p>
            <a:pPr marL="0" indent="0">
              <a:lnSpc>
                <a:spcPct val="110000"/>
              </a:lnSpc>
              <a:buClr>
                <a:srgbClr val="A17948"/>
              </a:buClr>
              <a:buNone/>
            </a:pPr>
            <a:r>
              <a:rPr lang="zh-CN" altLang="en-US" sz="1400">
                <a:solidFill>
                  <a:srgbClr val="FFFFFE"/>
                </a:solidFill>
              </a:rPr>
              <a:t>干邑是一种混合型酒，因此我们所说的干邑年份指的是混合酒中最年轻的干邑。例如，“这款</a:t>
            </a:r>
            <a:r>
              <a:rPr lang="en-US" altLang="zh-CN" sz="1400">
                <a:solidFill>
                  <a:srgbClr val="FFFFFE"/>
                </a:solidFill>
              </a:rPr>
              <a:t>VS</a:t>
            </a:r>
            <a:r>
              <a:rPr lang="zh-CN" altLang="en-US" sz="1400">
                <a:solidFill>
                  <a:srgbClr val="FFFFFE"/>
                </a:solidFill>
              </a:rPr>
              <a:t>具有</a:t>
            </a:r>
            <a:r>
              <a:rPr lang="en-US" altLang="zh-CN" sz="1400">
                <a:solidFill>
                  <a:srgbClr val="FFFFFE"/>
                </a:solidFill>
              </a:rPr>
              <a:t>6</a:t>
            </a:r>
            <a:r>
              <a:rPr lang="zh-CN" altLang="en-US" sz="1400">
                <a:solidFill>
                  <a:srgbClr val="FFFFFE"/>
                </a:solidFill>
              </a:rPr>
              <a:t>年的味道。”这款酒，可能是由两年和</a:t>
            </a:r>
            <a:r>
              <a:rPr lang="en-US" altLang="zh-CN" sz="1400">
                <a:solidFill>
                  <a:srgbClr val="FFFFFE"/>
                </a:solidFill>
              </a:rPr>
              <a:t>10</a:t>
            </a:r>
            <a:r>
              <a:rPr lang="zh-CN" altLang="en-US" sz="1400">
                <a:solidFill>
                  <a:srgbClr val="FFFFFE"/>
                </a:solidFill>
              </a:rPr>
              <a:t>年的干邑混合而成，其味道近似于未经混合的</a:t>
            </a:r>
            <a:r>
              <a:rPr lang="en-US" altLang="zh-CN" sz="1400">
                <a:solidFill>
                  <a:srgbClr val="FFFFFE"/>
                </a:solidFill>
              </a:rPr>
              <a:t>6</a:t>
            </a:r>
            <a:r>
              <a:rPr lang="zh-CN" altLang="en-US" sz="1400">
                <a:solidFill>
                  <a:srgbClr val="FFFFFE"/>
                </a:solidFill>
              </a:rPr>
              <a:t>年干邑。”</a:t>
            </a:r>
            <a:endParaRPr lang="en-US" sz="140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7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B5450-A7EF-8643-A365-EFD132C3C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7" t="7218" r="1" b="1874"/>
          <a:stretch/>
        </p:blipFill>
        <p:spPr>
          <a:xfrm>
            <a:off x="0" y="10"/>
            <a:ext cx="12191695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5AA6E-B227-CC4A-A8DB-F51A33D1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Gin</a:t>
            </a:r>
            <a:r>
              <a:rPr lang="zh-CN" altLang="en-US" dirty="0">
                <a:solidFill>
                  <a:srgbClr val="FFFFFE"/>
                </a:solidFill>
              </a:rPr>
              <a:t> 金酒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D5AE6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29FB8-3D20-6848-BE07-D17B2F2B7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Clr>
                <a:srgbClr val="D5AE6F"/>
              </a:buClr>
            </a:pPr>
            <a:r>
              <a:rPr lang="en-AU" b="1" dirty="0" err="1">
                <a:solidFill>
                  <a:srgbClr val="FFFFFE"/>
                </a:solidFill>
              </a:rPr>
              <a:t>Color</a:t>
            </a:r>
            <a:r>
              <a:rPr lang="en-AU" b="1" dirty="0">
                <a:solidFill>
                  <a:srgbClr val="FFFFFE"/>
                </a:solidFill>
              </a:rPr>
              <a:t>:</a:t>
            </a:r>
            <a:r>
              <a:rPr lang="en-AU" dirty="0">
                <a:solidFill>
                  <a:srgbClr val="FFFFFE"/>
                </a:solidFill>
              </a:rPr>
              <a:t> Clear</a:t>
            </a:r>
          </a:p>
          <a:p>
            <a:pPr>
              <a:lnSpc>
                <a:spcPct val="110000"/>
              </a:lnSpc>
              <a:buClr>
                <a:srgbClr val="D5AE6F"/>
              </a:buClr>
            </a:pPr>
            <a:r>
              <a:rPr lang="en-AU" b="1" dirty="0">
                <a:solidFill>
                  <a:srgbClr val="FFFFFE"/>
                </a:solidFill>
              </a:rPr>
              <a:t>Region:</a:t>
            </a:r>
            <a:r>
              <a:rPr lang="en-AU" dirty="0">
                <a:solidFill>
                  <a:srgbClr val="FFFFFE"/>
                </a:solidFill>
              </a:rPr>
              <a:t> Produced heavily in the U.K. but can be produced anywhere, historically from Holland; only 13 gins have “geographical indications”</a:t>
            </a:r>
          </a:p>
          <a:p>
            <a:pPr>
              <a:lnSpc>
                <a:spcPct val="110000"/>
              </a:lnSpc>
              <a:buClr>
                <a:srgbClr val="D5AE6F"/>
              </a:buClr>
            </a:pPr>
            <a:r>
              <a:rPr lang="en-AU" b="1" dirty="0">
                <a:solidFill>
                  <a:srgbClr val="FFFFFE"/>
                </a:solidFill>
              </a:rPr>
              <a:t>ABV:</a:t>
            </a:r>
            <a:r>
              <a:rPr lang="en-AU" dirty="0">
                <a:solidFill>
                  <a:srgbClr val="FFFFFE"/>
                </a:solidFill>
              </a:rPr>
              <a:t> Minimum 40% ABV</a:t>
            </a:r>
          </a:p>
          <a:p>
            <a:pPr>
              <a:lnSpc>
                <a:spcPct val="110000"/>
              </a:lnSpc>
              <a:buClr>
                <a:srgbClr val="D5AE6F"/>
              </a:buClr>
            </a:pPr>
            <a:r>
              <a:rPr lang="en-AU" b="1" dirty="0">
                <a:solidFill>
                  <a:srgbClr val="FFFFFE"/>
                </a:solidFill>
              </a:rPr>
              <a:t>Aged:</a:t>
            </a:r>
            <a:r>
              <a:rPr lang="en-AU" dirty="0">
                <a:solidFill>
                  <a:srgbClr val="FFFFFE"/>
                </a:solidFill>
              </a:rPr>
              <a:t> Possibly, 3 to 6 months if desired, but not necessary</a:t>
            </a:r>
          </a:p>
          <a:p>
            <a:pPr>
              <a:lnSpc>
                <a:spcPct val="110000"/>
              </a:lnSpc>
              <a:buClr>
                <a:srgbClr val="D5AE6F"/>
              </a:buClr>
            </a:pPr>
            <a:r>
              <a:rPr lang="en-AU" b="1" dirty="0">
                <a:solidFill>
                  <a:srgbClr val="FFFFFE"/>
                </a:solidFill>
              </a:rPr>
              <a:t>Made from:</a:t>
            </a:r>
            <a:r>
              <a:rPr lang="en-AU" dirty="0">
                <a:solidFill>
                  <a:srgbClr val="FFFFFE"/>
                </a:solidFill>
              </a:rPr>
              <a:t> Usually a grain mash (could be barley or corn), can be made from any mash to produce a neutral spirit that’s then infused with botanicals including juniper</a:t>
            </a:r>
          </a:p>
          <a:p>
            <a:pPr>
              <a:lnSpc>
                <a:spcPct val="110000"/>
              </a:lnSpc>
              <a:buClr>
                <a:srgbClr val="D5AE6F"/>
              </a:buClr>
            </a:pPr>
            <a:r>
              <a:rPr lang="en-AU" b="1" dirty="0">
                <a:solidFill>
                  <a:srgbClr val="FFFFFE"/>
                </a:solidFill>
              </a:rPr>
              <a:t>Commercial Examples:</a:t>
            </a:r>
            <a:r>
              <a:rPr lang="en-AU" dirty="0">
                <a:solidFill>
                  <a:srgbClr val="FFFFFE"/>
                </a:solidFill>
              </a:rPr>
              <a:t> Bombay Sapphire, Tanqueray, Ransom (Old Tom), Plymouth Gin, Berkshire Mountain Distiller’s Greylock Gin (U.S.), Dorothy Parker (U.S.)</a:t>
            </a:r>
          </a:p>
          <a:p>
            <a:pPr>
              <a:lnSpc>
                <a:spcPct val="110000"/>
              </a:lnSpc>
              <a:buClr>
                <a:srgbClr val="D5AE6F"/>
              </a:buClr>
            </a:pPr>
            <a:endParaRPr lang="en-US" sz="1700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3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E9AB27-5819-3247-8C78-E86DA2986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7" r="9093" b="5924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5FD16-C331-C94C-AD3F-5B817BE4B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Did you know?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DDE23C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3F43B-1A96-E64F-B558-59BBCF454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DDE23C"/>
              </a:buClr>
            </a:pP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DDE23C"/>
              </a:buClr>
            </a:pPr>
            <a:r>
              <a:rPr lang="zh-CN" altLang="en-US">
                <a:solidFill>
                  <a:srgbClr val="FFFFFE"/>
                </a:solidFill>
              </a:rPr>
              <a:t>生产酒精度不低于</a:t>
            </a:r>
            <a:r>
              <a:rPr lang="en-US" altLang="zh-CN">
                <a:solidFill>
                  <a:srgbClr val="FFFFFE"/>
                </a:solidFill>
              </a:rPr>
              <a:t>96%</a:t>
            </a:r>
            <a:r>
              <a:rPr lang="zh-CN" altLang="en-US">
                <a:solidFill>
                  <a:srgbClr val="FFFFFE"/>
                </a:solidFill>
              </a:rPr>
              <a:t>， 被完全净化，没有任何邪杂味。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DDE23C"/>
              </a:buClr>
            </a:pPr>
            <a:r>
              <a:rPr lang="zh-CN" altLang="en-US">
                <a:solidFill>
                  <a:srgbClr val="FFFFFE"/>
                </a:solidFill>
              </a:rPr>
              <a:t>纯净的优质金酒，给人冰爽的感觉，它可以减弱酒精的烧灼感。在英国，人们形容金酒“冷的像金属”。甜味是质量差的标志，它会掩盖酒精的缺点。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DDE23C"/>
              </a:buClr>
            </a:pPr>
            <a:r>
              <a:rPr lang="zh-CN" altLang="en-US">
                <a:solidFill>
                  <a:srgbClr val="FFFFFE"/>
                </a:solidFill>
              </a:rPr>
              <a:t>主要用途作为鸡尾酒的基酒：</a:t>
            </a:r>
            <a:r>
              <a:rPr lang="en-US" altLang="zh-CN">
                <a:solidFill>
                  <a:srgbClr val="FFFFFE"/>
                </a:solidFill>
              </a:rPr>
              <a:t>Dry Martini, Negroni, Gin &amp; Tonic</a:t>
            </a:r>
            <a:endParaRPr lang="en-AU" altLang="zh-CN">
              <a:solidFill>
                <a:srgbClr val="FFFFFE"/>
              </a:solidFill>
            </a:endParaRPr>
          </a:p>
          <a:p>
            <a:pPr>
              <a:buClr>
                <a:srgbClr val="DDE23C"/>
              </a:buClr>
            </a:pPr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6F7200-A82F-3D49-A92F-33F62E4F1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7" t="7912" r="1" b="1179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E9C0B-16D5-6647-B83E-DE293105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Rum </a:t>
            </a:r>
            <a:r>
              <a:rPr lang="zh-CN" altLang="en-US">
                <a:solidFill>
                  <a:srgbClr val="FFFFFE"/>
                </a:solidFill>
              </a:rPr>
              <a:t>朗姆酒</a:t>
            </a:r>
            <a:endParaRPr lang="en-US">
              <a:solidFill>
                <a:srgbClr val="FFFFFE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09D99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CB152-0FC6-F24C-86E7-D04A5353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421" y="2015733"/>
            <a:ext cx="6815731" cy="4021267"/>
          </a:xfrm>
        </p:spPr>
        <p:txBody>
          <a:bodyPr>
            <a:normAutofit/>
          </a:bodyPr>
          <a:lstStyle/>
          <a:p>
            <a:pPr>
              <a:buClr>
                <a:srgbClr val="09D997"/>
              </a:buClr>
            </a:pPr>
            <a:r>
              <a:rPr lang="en-AU" b="1" dirty="0" err="1">
                <a:solidFill>
                  <a:srgbClr val="FFFFFE"/>
                </a:solidFill>
              </a:rPr>
              <a:t>Color</a:t>
            </a:r>
            <a:r>
              <a:rPr lang="en-AU" b="1" dirty="0">
                <a:solidFill>
                  <a:srgbClr val="FFFFFE"/>
                </a:solidFill>
              </a:rPr>
              <a:t>:</a:t>
            </a:r>
            <a:r>
              <a:rPr lang="en-AU" dirty="0">
                <a:solidFill>
                  <a:srgbClr val="FFFFFE"/>
                </a:solidFill>
              </a:rPr>
              <a:t> Clear, light amber, Dark amber</a:t>
            </a:r>
          </a:p>
          <a:p>
            <a:pPr>
              <a:buClr>
                <a:srgbClr val="09D997"/>
              </a:buClr>
            </a:pPr>
            <a:r>
              <a:rPr lang="en-AU" b="1" dirty="0">
                <a:solidFill>
                  <a:srgbClr val="FFFFFE"/>
                </a:solidFill>
              </a:rPr>
              <a:t>Region:</a:t>
            </a:r>
            <a:r>
              <a:rPr lang="en-AU" dirty="0">
                <a:solidFill>
                  <a:srgbClr val="FFFFFE"/>
                </a:solidFill>
              </a:rPr>
              <a:t> Rum can legally be distilled anywhere in the world, but it’s most commonly associated with places like Trinidad, Jamaica, Cuba, Guyana, Barbados, Mexico, etc.</a:t>
            </a:r>
          </a:p>
          <a:p>
            <a:pPr>
              <a:buClr>
                <a:srgbClr val="09D997"/>
              </a:buClr>
            </a:pPr>
            <a:r>
              <a:rPr lang="en-AU" b="1" dirty="0">
                <a:solidFill>
                  <a:srgbClr val="FFFFFE"/>
                </a:solidFill>
              </a:rPr>
              <a:t>ABV:</a:t>
            </a:r>
            <a:r>
              <a:rPr lang="en-AU" dirty="0">
                <a:solidFill>
                  <a:srgbClr val="FFFFFE"/>
                </a:solidFill>
              </a:rPr>
              <a:t> 40% ABV minimum</a:t>
            </a:r>
          </a:p>
          <a:p>
            <a:pPr>
              <a:buClr>
                <a:srgbClr val="09D997"/>
              </a:buClr>
            </a:pPr>
            <a:r>
              <a:rPr lang="en-AU" b="1" dirty="0">
                <a:solidFill>
                  <a:srgbClr val="FFFFFE"/>
                </a:solidFill>
              </a:rPr>
              <a:t>Aging:</a:t>
            </a:r>
            <a:r>
              <a:rPr lang="en-AU" dirty="0">
                <a:solidFill>
                  <a:srgbClr val="FFFFFE"/>
                </a:solidFill>
              </a:rPr>
              <a:t> Many, but not all, rums are aged</a:t>
            </a:r>
          </a:p>
          <a:p>
            <a:pPr>
              <a:buClr>
                <a:srgbClr val="09D997"/>
              </a:buClr>
            </a:pPr>
            <a:r>
              <a:rPr lang="en-AU" b="1" dirty="0">
                <a:solidFill>
                  <a:srgbClr val="FFFFFE"/>
                </a:solidFill>
              </a:rPr>
              <a:t>Commercial Examples:</a:t>
            </a:r>
            <a:r>
              <a:rPr lang="en-AU" dirty="0">
                <a:solidFill>
                  <a:srgbClr val="FFFFFE"/>
                </a:solidFill>
              </a:rPr>
              <a:t> Ron Zacapa, Appleton, Foursquare, Bacardi, Mount Gay</a:t>
            </a:r>
          </a:p>
          <a:p>
            <a:pPr>
              <a:buClr>
                <a:srgbClr val="09D997"/>
              </a:buClr>
            </a:pPr>
            <a:endParaRPr lang="en-US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08604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Macintosh PowerPoint</Application>
  <PresentationFormat>宽屏</PresentationFormat>
  <Paragraphs>43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Gill Sans MT</vt:lpstr>
      <vt:lpstr>Gallery</vt:lpstr>
      <vt:lpstr>Wines &amp; Spirits 101</vt:lpstr>
      <vt:lpstr>6 spirits in the world</vt:lpstr>
      <vt:lpstr>Brandy 白兰地</vt:lpstr>
      <vt:lpstr>Did you know?</vt:lpstr>
      <vt:lpstr>Gin 金酒</vt:lpstr>
      <vt:lpstr>Did you know?</vt:lpstr>
      <vt:lpstr>Rum 朗姆酒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Wines &amp; Spirits 101</dc:title>
  <dc:creator>An Wang</dc:creator>
  <cp:lastModifiedBy>Zhou, Zhuoying</cp:lastModifiedBy>
  <cp:revision>2</cp:revision>
  <dcterms:created xsi:type="dcterms:W3CDTF">2019-08-26T20:03:03Z</dcterms:created>
  <dcterms:modified xsi:type="dcterms:W3CDTF">2019-08-27T02:11:54Z</dcterms:modified>
</cp:coreProperties>
</file>